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68" r:id="rId4"/>
    <p:sldId id="270" r:id="rId5"/>
    <p:sldId id="269" r:id="rId6"/>
    <p:sldId id="272" r:id="rId7"/>
    <p:sldId id="273" r:id="rId8"/>
    <p:sldId id="274" r:id="rId9"/>
    <p:sldId id="263" r:id="rId10"/>
    <p:sldId id="258" r:id="rId11"/>
    <p:sldId id="256" r:id="rId12"/>
    <p:sldId id="259" r:id="rId13"/>
    <p:sldId id="262" r:id="rId14"/>
    <p:sldId id="261" r:id="rId15"/>
    <p:sldId id="260" r:id="rId16"/>
    <p:sldId id="275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A3A3FF"/>
    <a:srgbClr val="FFD1FF"/>
    <a:srgbClr val="FFC1FF"/>
    <a:srgbClr val="FF99FF"/>
    <a:srgbClr val="8B8BFF"/>
    <a:srgbClr val="FFFF00"/>
    <a:srgbClr val="FF0066"/>
    <a:srgbClr val="66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7" autoAdjust="0"/>
    <p:restoredTop sz="94660"/>
  </p:normalViewPr>
  <p:slideViewPr>
    <p:cSldViewPr>
      <p:cViewPr varScale="1">
        <p:scale>
          <a:sx n="85" d="100"/>
          <a:sy n="85" d="100"/>
        </p:scale>
        <p:origin x="16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264CF-2660-4D34-8CA8-B9D1277F33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3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19DDB-56AC-4CA9-B465-BCCB752BBF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6AB50-3027-4C83-9224-4A7320D1CB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86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F4DBF-FA1D-4497-A5E0-6D762C56BC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1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4BCAA-610A-4D10-B9C2-B78CC0C2CCF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5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894C6-EC54-458C-B201-85A7732EA8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3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B5BD4-8B72-436D-A4D5-69818B871D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7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52A0-C986-4866-A77E-C22CD2ED26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1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FCAF4-D824-4B7E-92EC-72FB734D5D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2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D3F13-92A6-4A92-A11C-A6E1230BFB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0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2E314-41D1-44E7-984C-C9A3EB2073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53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3A3FF"/>
            </a:gs>
            <a:gs pos="100000">
              <a:srgbClr val="FFD1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281509-9DED-4C78-B33A-60004666D2C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162800" cy="464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Что такое прощение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ИЛИ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УМЕЕМ ЛИ МЫ ПРОЩАТЬ?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90600" y="5943600"/>
            <a:ext cx="8181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FF"/>
                </a:solidFill>
              </a:rPr>
              <a:t>Подготовлено учащимися 8 класса МБОУ СОШ села имени Полины Осипенко Хабаровский край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282575"/>
            <a:ext cx="8305800" cy="1393825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6000" b="1">
                <a:solidFill>
                  <a:srgbClr val="FFFF00"/>
                </a:solidFill>
                <a:latin typeface="Calibri" pitchFamily="34" charset="0"/>
              </a:rPr>
              <a:t>Перевести все в шутку</a:t>
            </a:r>
            <a:r>
              <a:rPr lang="en-US" sz="6000">
                <a:solidFill>
                  <a:srgbClr val="FFFF00"/>
                </a:solidFill>
              </a:rPr>
              <a:t> </a:t>
            </a:r>
            <a:endParaRPr lang="ru-RU" sz="6000">
              <a:solidFill>
                <a:srgbClr val="FFFF00"/>
              </a:solidFill>
            </a:endParaRPr>
          </a:p>
        </p:txBody>
      </p:sp>
      <p:pic>
        <p:nvPicPr>
          <p:cNvPr id="6155" name="Picture 11" descr="p0000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8000" r="6000" b="26666"/>
          <a:stretch>
            <a:fillRect/>
          </a:stretch>
        </p:blipFill>
        <p:spPr bwMode="auto">
          <a:xfrm>
            <a:off x="152400" y="1520825"/>
            <a:ext cx="5943600" cy="3508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182922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4191000" cy="3143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8763000" cy="1219200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6000" b="1">
                <a:solidFill>
                  <a:srgbClr val="FFFF00"/>
                </a:solidFill>
                <a:latin typeface="Calibri" pitchFamily="34" charset="0"/>
              </a:rPr>
              <a:t>Подкупить обиженного </a:t>
            </a:r>
            <a:endParaRPr lang="ru-RU" sz="6000" b="1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1026" name="Picture 2" descr="C:\Users\mybogin\Desktop\3aa914b106c38b3806391316f2fb4a56_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7174"/>
            <a:ext cx="4573734" cy="3044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191000" cy="406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76400" y="304800"/>
            <a:ext cx="6400800" cy="457200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6000" b="1">
                <a:solidFill>
                  <a:srgbClr val="FF0066"/>
                </a:solidFill>
                <a:latin typeface="Calibri" pitchFamily="34" charset="0"/>
              </a:rPr>
              <a:t>Написать письмо</a:t>
            </a:r>
            <a:endParaRPr lang="ru-RU" sz="6000" b="1">
              <a:solidFill>
                <a:srgbClr val="FF0066"/>
              </a:solidFill>
              <a:latin typeface="Calibri" pitchFamily="34" charset="0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4492" r="10345" b="5663"/>
          <a:stretch>
            <a:fillRect/>
          </a:stretch>
        </p:blipFill>
        <p:spPr bwMode="auto">
          <a:xfrm>
            <a:off x="457200" y="1066800"/>
            <a:ext cx="4953000" cy="4043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52400"/>
            <a:ext cx="4953000" cy="1241425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6000" b="1">
                <a:solidFill>
                  <a:srgbClr val="FF0066"/>
                </a:solidFill>
                <a:latin typeface="Calibri" pitchFamily="34" charset="0"/>
              </a:rPr>
              <a:t>Поговорить</a:t>
            </a:r>
          </a:p>
        </p:txBody>
      </p:sp>
      <p:pic>
        <p:nvPicPr>
          <p:cNvPr id="10252" name="Picture 12" descr="121973845248b3bb5498c9b3_787161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1285" r="29143" b="8780"/>
          <a:stretch>
            <a:fillRect/>
          </a:stretch>
        </p:blipFill>
        <p:spPr bwMode="auto">
          <a:xfrm>
            <a:off x="609600" y="1219200"/>
            <a:ext cx="3886200" cy="3627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184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10941" r="7425" b="9744"/>
          <a:stretch>
            <a:fillRect/>
          </a:stretch>
        </p:blipFill>
        <p:spPr bwMode="auto">
          <a:xfrm>
            <a:off x="4114800" y="2895600"/>
            <a:ext cx="4572000" cy="368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534400" cy="936625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6000" b="1">
                <a:solidFill>
                  <a:srgbClr val="FF0066"/>
                </a:solidFill>
                <a:latin typeface="Calibri" pitchFamily="34" charset="0"/>
              </a:rPr>
              <a:t>Сказать «прости»</a:t>
            </a:r>
            <a:endParaRPr lang="ru-RU" sz="6000" b="1">
              <a:solidFill>
                <a:srgbClr val="FF0066"/>
              </a:solidFill>
              <a:latin typeface="Calibri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066800"/>
            <a:ext cx="4010025" cy="2654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67013"/>
            <a:ext cx="4114800" cy="3100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5" r="11325" b="4652"/>
          <a:stretch>
            <a:fillRect/>
          </a:stretch>
        </p:blipFill>
        <p:spPr bwMode="auto">
          <a:xfrm>
            <a:off x="5967413" y="3581400"/>
            <a:ext cx="2947987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8763000" cy="685800"/>
          </a:xfrm>
          <a:noFill/>
          <a:ln/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6000" b="1">
                <a:solidFill>
                  <a:srgbClr val="FFFF00"/>
                </a:solidFill>
                <a:latin typeface="Calibri" pitchFamily="34" charset="0"/>
              </a:rPr>
              <a:t>Покаяться, но не извиниться </a:t>
            </a:r>
            <a:endParaRPr lang="ru-RU" sz="6000" b="1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3416300" cy="510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mybogin\Desktop\fd678483a393308a71c5f977c67268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838" y="2133600"/>
            <a:ext cx="3780762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00FF"/>
                </a:solidFill>
              </a:rPr>
              <a:t>Необходимо научиться понимать, что зло и обиды, которые вы копите на обидчика, прежде всего, негативно скажутся на вас самих.</a:t>
            </a:r>
          </a:p>
          <a:p>
            <a:r>
              <a:rPr lang="ru-RU" sz="2800" b="1" dirty="0">
                <a:solidFill>
                  <a:srgbClr val="FF00FF"/>
                </a:solidFill>
              </a:rPr>
              <a:t>Помните, что ваше прощение делает вас духовно и морально выше вашего обидчика.</a:t>
            </a:r>
          </a:p>
          <a:p>
            <a:r>
              <a:rPr lang="ru-RU" sz="2800" b="1" dirty="0">
                <a:solidFill>
                  <a:srgbClr val="FF00FF"/>
                </a:solidFill>
              </a:rPr>
              <a:t>Только научившись прощать, мы можем двигаться вперед, оставив позади страхи, гнев и одиночество.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939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828799"/>
          </a:xfrm>
        </p:spPr>
        <p:txBody>
          <a:bodyPr/>
          <a:lstStyle/>
          <a:p>
            <a:r>
              <a:rPr lang="ru-RU" b="1" i="1" dirty="0"/>
              <a:t>Спасибо за внимание!</a:t>
            </a:r>
          </a:p>
        </p:txBody>
      </p:sp>
      <p:pic>
        <p:nvPicPr>
          <p:cNvPr id="4" name="Рисунок 3" descr="https://animashki.info/uploads/posts/2016-05/1463901299_25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05200"/>
            <a:ext cx="2454163" cy="205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66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AA6F9-682E-434D-988B-43555B69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dirty="0"/>
              <a:t>Социальная практика к фильму «БВ»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6C9881-1F41-4F73-ABC5-89DAC8329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Качество: прощение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Проблемный вопрос</a:t>
            </a:r>
            <a:r>
              <a:rPr lang="ru-RU" dirty="0"/>
              <a:t>: Что значит быть не таким, как все?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Ключевая идея: </a:t>
            </a:r>
            <a:r>
              <a:rPr lang="ru-RU" dirty="0"/>
              <a:t>Дружелюбие,  справедливость и прощение – спутники жизни.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10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84238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4800" b="1" dirty="0">
                <a:solidFill>
                  <a:srgbClr val="FF00FF"/>
                </a:solidFill>
                <a:latin typeface="Calibri" pitchFamily="34" charset="0"/>
              </a:rPr>
              <a:t>Что мешает человеку простить?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13" b="42760"/>
          <a:stretch>
            <a:fillRect/>
          </a:stretch>
        </p:blipFill>
        <p:spPr bwMode="auto">
          <a:xfrm>
            <a:off x="304800" y="762000"/>
            <a:ext cx="3124200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28600" y="2895600"/>
            <a:ext cx="2971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400" b="1" dirty="0">
                <a:solidFill>
                  <a:srgbClr val="FF00FF"/>
                </a:solidFill>
                <a:latin typeface="Calibri" pitchFamily="34" charset="0"/>
              </a:rPr>
              <a:t>Гордость</a:t>
            </a:r>
          </a:p>
        </p:txBody>
      </p:sp>
      <p:pic>
        <p:nvPicPr>
          <p:cNvPr id="16403" name="Picture 19" descr="254130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r="1755" b="3999"/>
          <a:stretch>
            <a:fillRect/>
          </a:stretch>
        </p:blipFill>
        <p:spPr bwMode="auto">
          <a:xfrm>
            <a:off x="4572000" y="838200"/>
            <a:ext cx="32004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3733800" y="2933700"/>
            <a:ext cx="5105400" cy="1028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4400" b="1" dirty="0">
                <a:solidFill>
                  <a:srgbClr val="FF00FF"/>
                </a:solidFill>
                <a:latin typeface="Calibri" pitchFamily="34" charset="0"/>
              </a:rPr>
              <a:t>Страх, что подобное повторится</a:t>
            </a:r>
          </a:p>
        </p:txBody>
      </p:sp>
      <p:pic>
        <p:nvPicPr>
          <p:cNvPr id="16406" name="Picture 22" descr="berutsy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33800"/>
            <a:ext cx="2095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7" name="Rectangle 23"/>
          <p:cNvSpPr>
            <a:spLocks noChangeArrowheads="1"/>
          </p:cNvSpPr>
          <p:nvPr/>
        </p:nvSpPr>
        <p:spPr bwMode="auto">
          <a:xfrm>
            <a:off x="2819400" y="6019800"/>
            <a:ext cx="2590800" cy="571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lnSpc>
                <a:spcPct val="80000"/>
              </a:lnSpc>
            </a:pPr>
            <a:r>
              <a:rPr lang="ru-RU" sz="4400" b="1" dirty="0">
                <a:solidFill>
                  <a:srgbClr val="FF00FF"/>
                </a:solidFill>
                <a:latin typeface="Calibri" pitchFamily="34" charset="0"/>
              </a:rPr>
              <a:t>Злость</a:t>
            </a:r>
          </a:p>
        </p:txBody>
      </p:sp>
      <p:pic>
        <p:nvPicPr>
          <p:cNvPr id="16408" name="Picture 24" descr="wmmedium_479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524375"/>
            <a:ext cx="349567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324100" y="4114800"/>
            <a:ext cx="3467100" cy="1047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400" b="1" dirty="0">
                <a:solidFill>
                  <a:srgbClr val="FF00FF"/>
                </a:solidFill>
                <a:latin typeface="Calibri" pitchFamily="34" charset="0"/>
              </a:rPr>
              <a:t>Низкая самооценка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6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7" grpId="0" build="p"/>
      <p:bldP spid="16404" grpId="0" build="p"/>
      <p:bldP spid="16407" grpId="0" build="p"/>
      <p:bldP spid="1640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4800" y="1828800"/>
            <a:ext cx="85344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381000" y="2057400"/>
            <a:ext cx="8382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Игра </a:t>
            </a:r>
          </a:p>
          <a:p>
            <a:pPr algn="ctr"/>
            <a:r>
              <a:rPr lang="ru-RU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«ВЕРНО-НЕВЕРНО»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4800" y="381000"/>
            <a:ext cx="85344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Тот, кто обижается, всегда плачет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304800" y="1828800"/>
            <a:ext cx="85344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304800" y="1371600"/>
            <a:ext cx="85344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00CC00"/>
                </a:solidFill>
                <a:latin typeface="Calibri" pitchFamily="34" charset="0"/>
              </a:rPr>
              <a:t>Девочки обижаются чаще, чем мальчики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04800" y="2362200"/>
            <a:ext cx="85344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0000CC"/>
                </a:solidFill>
                <a:latin typeface="Calibri" pitchFamily="34" charset="0"/>
              </a:rPr>
              <a:t>Обида не вредит здоровью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04800" y="3124200"/>
            <a:ext cx="85344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FF6600"/>
                </a:solidFill>
                <a:latin typeface="Calibri" pitchFamily="34" charset="0"/>
              </a:rPr>
              <a:t>Со временем обиды забываются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304800" y="4343400"/>
            <a:ext cx="85344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FF00FF"/>
                </a:solidFill>
                <a:latin typeface="Calibri" pitchFamily="34" charset="0"/>
              </a:rPr>
              <a:t>Если долго думать об обиде, то обида проходит    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04800" y="5715000"/>
            <a:ext cx="85344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Прощают только сильные люди. Слабые мстят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92" grpId="0" build="p"/>
      <p:bldP spid="20493" grpId="0" build="p"/>
      <p:bldP spid="20494" grpId="0" build="p"/>
      <p:bldP spid="20497" grpId="0" build="p"/>
      <p:bldP spid="204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437855"/>
            <a:ext cx="2895600" cy="284224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« умей прощать и не кажись прощая,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великодушней и мудрей других.»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976" y="1397995"/>
            <a:ext cx="3276600" cy="2921968"/>
          </a:xfrm>
          <a:prstGeom prst="rect">
            <a:avLst/>
          </a:prstGeom>
        </p:spPr>
      </p:pic>
      <p:sp>
        <p:nvSpPr>
          <p:cNvPr id="7" name="Текст 4"/>
          <p:cNvSpPr txBox="1">
            <a:spLocks/>
          </p:cNvSpPr>
          <p:nvPr/>
        </p:nvSpPr>
        <p:spPr bwMode="auto">
          <a:xfrm>
            <a:off x="1" y="4648200"/>
            <a:ext cx="397764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400" kern="0"/>
              <a:t>Не забудьте,что жизнь коротка,а минуты- бесценны,</a:t>
            </a:r>
            <a:br>
              <a:rPr lang="ru-RU" sz="1400" kern="0"/>
            </a:br>
            <a:r>
              <a:rPr lang="ru-RU" sz="1400" kern="0"/>
              <a:t>что в песочных часах золотой убегает песок,</a:t>
            </a:r>
            <a:br>
              <a:rPr lang="ru-RU" sz="1400" kern="0"/>
            </a:br>
            <a:r>
              <a:rPr lang="ru-RU" sz="1400" kern="0"/>
              <a:t>не забудьте,что даже кумиры уходят со сцены,</a:t>
            </a:r>
            <a:br>
              <a:rPr lang="ru-RU" sz="1400" kern="0"/>
            </a:br>
            <a:r>
              <a:rPr lang="ru-RU" sz="1400" kern="0"/>
              <a:t>и родным, и любимым, и нужным назначен свой срок. </a:t>
            </a:r>
            <a:br>
              <a:rPr lang="ru-RU" sz="1400" kern="0"/>
            </a:br>
            <a:endParaRPr lang="ru-RU" sz="1400" kern="0" dirty="0"/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5029200" y="4319963"/>
            <a:ext cx="3596640" cy="246183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kern="0"/>
              <a:t>Загляните в глаза и проникните в душу,</a:t>
            </a:r>
            <a:br>
              <a:rPr lang="ru-RU" kern="0"/>
            </a:br>
            <a:r>
              <a:rPr lang="ru-RU" kern="0"/>
              <a:t>если сердце тревожит печаль- дайте волю слезам,</a:t>
            </a:r>
            <a:br>
              <a:rPr lang="ru-RU" kern="0"/>
            </a:br>
            <a:r>
              <a:rPr lang="ru-RU" kern="0"/>
              <a:t>научитесь прощать,понимать и внимательно слушать,</a:t>
            </a:r>
            <a:br>
              <a:rPr lang="ru-RU" kern="0"/>
            </a:br>
            <a:r>
              <a:rPr lang="ru-RU" kern="0"/>
              <a:t>торопитесь любить,чтоб когда- нибудь не опоздать.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795537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3249450" cy="452362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Умение прощать – свойство сильных. </a:t>
            </a:r>
            <a:br>
              <a:rPr lang="ru-RU" sz="2800" dirty="0"/>
            </a:br>
            <a:r>
              <a:rPr lang="ru-RU" sz="2800" dirty="0"/>
              <a:t>Слабые никогда не прощают.</a:t>
            </a:r>
            <a:br>
              <a:rPr lang="ru-RU" sz="2800" dirty="0"/>
            </a:br>
            <a:r>
              <a:rPr lang="ru-RU" sz="2800" dirty="0"/>
              <a:t>М. Ганди                                                                                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905000"/>
            <a:ext cx="3401863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02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ПРИТЧА</a:t>
            </a:r>
          </a:p>
        </p:txBody>
      </p:sp>
      <p:sp>
        <p:nvSpPr>
          <p:cNvPr id="4" name="Заголовок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Жил-был мальчик с ужасным характером. Его отец дал ему мешочек с гвоздями и сказал забивать по гвоздю в садовую ограду каждый раз, когда он будет терять терпение и с кем-то ссориться. В первый день мальчик забил 37гвоздей.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В течение следующих недель он старался сдерживаться, и количество забитых гвоздей уменьшалось день ото дня. Оказалось, что сдерживаться легче, чем забивать гвозди... 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Наконец наступил день, когда мальчик не забил в ограду ни одного гвоздя. Тогда он пошел к своему отцу и сказал об этом. И отец сказал ему вытаскивать по одному гвоздю из ограды за каждый день, в который он не потеряет терпения. Дни шли за днями, и наконец мальчик смог сказать отцу, что он вытащил из ограды все гвозди.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50000"/>
                  </a:schemeClr>
                </a:solidFill>
              </a:rPr>
              <a:t>Отец привел сына к ограде и сказал: "Сын мой, ты хорошо вел себя, но посмотри на эти дыры в ограде. Она больше никогда не будет такой, как раньше. Когда ты с кем-то ссоришься и говоришь вещи, которые могут сделать больно, ты наносишь собеседнику рану вроде этой. Ты можешь вонзить в человека нож, а потом его вытащить, но рана все равно останется..." Неважно, сколько раз ты будешь просить прощения, рана останется. Душевная рана приносит столько же боли, сколько телесная.</a:t>
            </a:r>
            <a:br>
              <a:rPr lang="ru-RU" sz="16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6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58775"/>
            <a:ext cx="8991600" cy="1470025"/>
          </a:xfrm>
          <a:noFill/>
          <a:ln/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7200" b="1">
                <a:solidFill>
                  <a:srgbClr val="D60093"/>
                </a:solidFill>
                <a:latin typeface="Calibri" pitchFamily="34" charset="0"/>
              </a:rPr>
              <a:t>Как просить прощение?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t="1651" r="2190" b="2580"/>
          <a:stretch>
            <a:fillRect/>
          </a:stretch>
        </p:blipFill>
        <p:spPr bwMode="auto">
          <a:xfrm>
            <a:off x="1905000" y="2133600"/>
            <a:ext cx="4876800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549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Оформление по умолчанию</vt:lpstr>
      <vt:lpstr>Презентация PowerPoint</vt:lpstr>
      <vt:lpstr> Социальная практика к фильму «БВ» </vt:lpstr>
      <vt:lpstr>Что мешает человеку простить?</vt:lpstr>
      <vt:lpstr>Презентация PowerPoint</vt:lpstr>
      <vt:lpstr>Презентация PowerPoint</vt:lpstr>
      <vt:lpstr>« умей прощать и не кажись прощая, великодушней и мудрей других.»</vt:lpstr>
      <vt:lpstr>  Умение прощать – свойство сильных.  Слабые никогда не прощают. М. Ганди                                                                                  </vt:lpstr>
      <vt:lpstr>ПРИТЧА</vt:lpstr>
      <vt:lpstr>Как просить прощение?</vt:lpstr>
      <vt:lpstr>Перевести все в шутку </vt:lpstr>
      <vt:lpstr>Подкупить обиженного </vt:lpstr>
      <vt:lpstr>Написать письмо</vt:lpstr>
      <vt:lpstr>Поговорить</vt:lpstr>
      <vt:lpstr>Сказать «прости»</vt:lpstr>
      <vt:lpstr>Покаяться, но не извиниться </vt:lpstr>
      <vt:lpstr>ВЫВОД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mybogin</dc:creator>
  <cp:lastModifiedBy>ASUS PC</cp:lastModifiedBy>
  <cp:revision>85</cp:revision>
  <cp:lastPrinted>1601-01-01T00:00:00Z</cp:lastPrinted>
  <dcterms:created xsi:type="dcterms:W3CDTF">1601-01-01T00:00:00Z</dcterms:created>
  <dcterms:modified xsi:type="dcterms:W3CDTF">2022-10-27T06:42:44Z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